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aleway"/>
      <p:regular r:id="rId18"/>
      <p:bold r:id="rId19"/>
      <p:italic r:id="rId20"/>
      <p:boldItalic r:id="rId21"/>
    </p:embeddedFont>
    <p:embeddedFont>
      <p:font typeface="Raleway SemiBold"/>
      <p:regular r:id="rId22"/>
      <p:bold r:id="rId23"/>
      <p:italic r:id="rId24"/>
      <p:boldItalic r:id="rId25"/>
    </p:embeddedFont>
    <p:embeddedFont>
      <p:font typeface="Raleway Medium"/>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Sabrina Cabrera Gutiérrez"/>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RalewaySemiBold-regular.fntdata"/><Relationship Id="rId21" Type="http://schemas.openxmlformats.org/officeDocument/2006/relationships/font" Target="fonts/Raleway-boldItalic.fntdata"/><Relationship Id="rId24" Type="http://schemas.openxmlformats.org/officeDocument/2006/relationships/font" Target="fonts/RalewaySemiBold-italic.fntdata"/><Relationship Id="rId23" Type="http://schemas.openxmlformats.org/officeDocument/2006/relationships/font" Target="fonts/Raleway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Medium-regular.fntdata"/><Relationship Id="rId25" Type="http://schemas.openxmlformats.org/officeDocument/2006/relationships/font" Target="fonts/RalewaySemiBold-boldItalic.fntdata"/><Relationship Id="rId28" Type="http://schemas.openxmlformats.org/officeDocument/2006/relationships/font" Target="fonts/RalewayMedium-italic.fntdata"/><Relationship Id="rId27" Type="http://schemas.openxmlformats.org/officeDocument/2006/relationships/font" Target="fonts/Raleway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Medium-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bold.fntdata"/><Relationship Id="rId18" Type="http://schemas.openxmlformats.org/officeDocument/2006/relationships/font" Target="fonts/Raleway-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1-12T05:37:40.969">
    <p:pos x="6000" y="0"/>
    <p:text>Toca las estrellitas para ir a la diapositiva</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eb35f69a1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eb35f69a1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eb35f69a1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eb35f69a1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eb35f69a1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eb35f69a1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eb35f69a1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eb35f69a1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eb35f69a1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eb35f69a1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eb35f69a1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eb35f69a1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eb35f69a1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eb35f69a1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eb35f69a1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eb35f69a1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eb35f69a1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eb35f69a1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eb35f69a1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eb35f69a1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myanimelist.net/" TargetMode="External"/><Relationship Id="rId4" Type="http://schemas.openxmlformats.org/officeDocument/2006/relationships/image" Target="../media/image7.png"/><Relationship Id="rId5"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myanimelist.net/" TargetMode="External"/><Relationship Id="rId4" Type="http://schemas.openxmlformats.org/officeDocument/2006/relationships/image" Target="../media/image7.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12.png"/><Relationship Id="rId10" Type="http://schemas.openxmlformats.org/officeDocument/2006/relationships/slide" Target="/ppt/slides/slide10.xml"/><Relationship Id="rId9" Type="http://schemas.openxmlformats.org/officeDocument/2006/relationships/slide" Target="/ppt/slides/slide6.xml"/><Relationship Id="rId5" Type="http://schemas.openxmlformats.org/officeDocument/2006/relationships/slide" Target="/ppt/slides/slide3.xml"/><Relationship Id="rId6" Type="http://schemas.openxmlformats.org/officeDocument/2006/relationships/image" Target="../media/image7.png"/><Relationship Id="rId7" Type="http://schemas.openxmlformats.org/officeDocument/2006/relationships/slide" Target="/ppt/slides/slide4.xml"/><Relationship Id="rId8"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hyperlink" Target="https://myanimelist.net/" TargetMode="External"/><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 Id="rId10" Type="http://schemas.openxmlformats.org/officeDocument/2006/relationships/image" Target="../media/image17.png"/><Relationship Id="rId9" Type="http://schemas.openxmlformats.org/officeDocument/2006/relationships/hyperlink" Target="https://api.jikan.moe/v4/anime/1" TargetMode="External"/><Relationship Id="rId5" Type="http://schemas.openxmlformats.org/officeDocument/2006/relationships/image" Target="../media/image10.png"/><Relationship Id="rId6" Type="http://schemas.openxmlformats.org/officeDocument/2006/relationships/image" Target="../media/image13.png"/><Relationship Id="rId7" Type="http://schemas.openxmlformats.org/officeDocument/2006/relationships/image" Target="../media/image9.png"/><Relationship Id="rId8"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2.png"/><Relationship Id="rId4" Type="http://schemas.openxmlformats.org/officeDocument/2006/relationships/image" Target="../media/image3.png"/><Relationship Id="rId5"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14.png"/><Relationship Id="rId6"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3.png"/><Relationship Id="rId4" Type="http://schemas.openxmlformats.org/officeDocument/2006/relationships/image" Target="../media/image21.png"/><Relationship Id="rId5" Type="http://schemas.openxmlformats.org/officeDocument/2006/relationships/image" Target="../media/image27.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4.png"/><Relationship Id="rId5" Type="http://schemas.openxmlformats.org/officeDocument/2006/relationships/image" Target="../media/image11.png"/><Relationship Id="rId6" Type="http://schemas.openxmlformats.org/officeDocument/2006/relationships/image" Target="../media/image25.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2196" l="0" r="0" t="9218"/>
          <a:stretch/>
        </p:blipFill>
        <p:spPr>
          <a:xfrm>
            <a:off x="0" y="868600"/>
            <a:ext cx="9144000" cy="4041976"/>
          </a:xfrm>
          <a:prstGeom prst="rect">
            <a:avLst/>
          </a:prstGeom>
          <a:noFill/>
          <a:ln>
            <a:noFill/>
          </a:ln>
        </p:spPr>
      </p:pic>
      <p:sp>
        <p:nvSpPr>
          <p:cNvPr id="55" name="Google Shape;55;p13"/>
          <p:cNvSpPr txBox="1"/>
          <p:nvPr>
            <p:ph type="ctrTitle"/>
          </p:nvPr>
        </p:nvSpPr>
        <p:spPr>
          <a:xfrm>
            <a:off x="0" y="152400"/>
            <a:ext cx="9144000" cy="13917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SzPts val="990"/>
              <a:buNone/>
            </a:pPr>
            <a:r>
              <a:rPr b="1" lang="es" sz="4980">
                <a:solidFill>
                  <a:srgbClr val="2554A3"/>
                </a:solidFill>
                <a:latin typeface="Raleway"/>
                <a:ea typeface="Raleway"/>
                <a:cs typeface="Raleway"/>
                <a:sym typeface="Raleway"/>
              </a:rPr>
              <a:t>Exploración de Anime &amp; Sugerencias de títulos</a:t>
            </a:r>
            <a:endParaRPr b="1" sz="4980">
              <a:solidFill>
                <a:srgbClr val="2554A3"/>
              </a:solidFill>
              <a:latin typeface="Raleway"/>
              <a:ea typeface="Raleway"/>
              <a:cs typeface="Raleway"/>
              <a:sym typeface="Raleway"/>
            </a:endParaRPr>
          </a:p>
        </p:txBody>
      </p:sp>
      <p:sp>
        <p:nvSpPr>
          <p:cNvPr id="56" name="Google Shape;56;p13"/>
          <p:cNvSpPr txBox="1"/>
          <p:nvPr>
            <p:ph idx="1" type="subTitle"/>
          </p:nvPr>
        </p:nvSpPr>
        <p:spPr>
          <a:xfrm>
            <a:off x="4061750" y="3887050"/>
            <a:ext cx="5082300" cy="1256400"/>
          </a:xfrm>
          <a:prstGeom prst="rect">
            <a:avLst/>
          </a:prstGeom>
        </p:spPr>
        <p:txBody>
          <a:bodyPr anchorCtr="0" anchor="t" bIns="91425" lIns="91425" spcFirstLastPara="1" rIns="91425" wrap="square" tIns="91425">
            <a:normAutofit fontScale="62500"/>
          </a:bodyPr>
          <a:lstStyle/>
          <a:p>
            <a:pPr indent="0" lvl="0" marL="0" rtl="0" algn="ctr">
              <a:spcBef>
                <a:spcPts val="0"/>
              </a:spcBef>
              <a:spcAft>
                <a:spcPts val="0"/>
              </a:spcAft>
              <a:buNone/>
            </a:pPr>
            <a:r>
              <a:rPr b="1" lang="es" sz="7069">
                <a:solidFill>
                  <a:srgbClr val="2554A3"/>
                </a:solidFill>
                <a:latin typeface="Raleway"/>
                <a:ea typeface="Raleway"/>
                <a:cs typeface="Raleway"/>
                <a:sym typeface="Raleway"/>
              </a:rPr>
              <a:t>Sabrina Cabrera</a:t>
            </a:r>
            <a:endParaRPr b="1" sz="7069">
              <a:solidFill>
                <a:srgbClr val="2554A3"/>
              </a:solidFill>
              <a:latin typeface="Raleway"/>
              <a:ea typeface="Raleway"/>
              <a:cs typeface="Raleway"/>
              <a:sym typeface="Raleway"/>
            </a:endParaRPr>
          </a:p>
          <a:p>
            <a:pPr indent="0" lvl="0" marL="0" rtl="0" algn="ctr">
              <a:spcBef>
                <a:spcPts val="0"/>
              </a:spcBef>
              <a:spcAft>
                <a:spcPts val="0"/>
              </a:spcAft>
              <a:buNone/>
            </a:pPr>
            <a:r>
              <a:rPr b="1" lang="es">
                <a:solidFill>
                  <a:srgbClr val="2554A3"/>
                </a:solidFill>
                <a:latin typeface="Raleway"/>
                <a:ea typeface="Raleway"/>
                <a:cs typeface="Raleway"/>
                <a:sym typeface="Raleway"/>
              </a:rPr>
              <a:t>Data Science - Comisión 42410 - CoderHouse</a:t>
            </a:r>
            <a:endParaRPr b="1">
              <a:solidFill>
                <a:srgbClr val="2554A3"/>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840450" y="71625"/>
            <a:ext cx="1463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Insights</a:t>
            </a:r>
            <a:endParaRPr b="1">
              <a:solidFill>
                <a:srgbClr val="2554A3"/>
              </a:solidFill>
              <a:latin typeface="Raleway"/>
              <a:ea typeface="Raleway"/>
              <a:cs typeface="Raleway"/>
              <a:sym typeface="Raleway"/>
            </a:endParaRPr>
          </a:p>
        </p:txBody>
      </p:sp>
      <p:sp>
        <p:nvSpPr>
          <p:cNvPr id="139" name="Google Shape;139;p22"/>
          <p:cNvSpPr txBox="1"/>
          <p:nvPr>
            <p:ph idx="1" type="body"/>
          </p:nvPr>
        </p:nvSpPr>
        <p:spPr>
          <a:xfrm>
            <a:off x="311700" y="1152475"/>
            <a:ext cx="3666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000">
                <a:solidFill>
                  <a:schemeClr val="dk1"/>
                </a:solidFill>
              </a:rPr>
              <a:t>La mayoría de los usuarios son hombres y la mitad de esta cantidad, son mujeres. Con una muy breve cantidad de usuarios no binarios. Son datos esperados, pero que con el tiempo van cambiando y en tendencia de aumento, para los </a:t>
            </a:r>
            <a:r>
              <a:rPr lang="es" sz="1000">
                <a:solidFill>
                  <a:schemeClr val="dk1"/>
                </a:solidFill>
              </a:rPr>
              <a:t>géneros</a:t>
            </a:r>
            <a:r>
              <a:rPr lang="es" sz="1000">
                <a:solidFill>
                  <a:schemeClr val="dk1"/>
                </a:solidFill>
              </a:rPr>
              <a:t> femenino y otros.</a:t>
            </a:r>
            <a:endParaRPr sz="1000">
              <a:solidFill>
                <a:schemeClr val="dk1"/>
              </a:solidFill>
            </a:endParaRPr>
          </a:p>
          <a:p>
            <a:pPr indent="0" lvl="0" marL="457200" rtl="0" algn="l">
              <a:spcBef>
                <a:spcPts val="1200"/>
              </a:spcBef>
              <a:spcAft>
                <a:spcPts val="0"/>
              </a:spcAft>
              <a:buNone/>
            </a:pPr>
            <a:r>
              <a:rPr lang="es" sz="1000">
                <a:solidFill>
                  <a:schemeClr val="dk1"/>
                </a:solidFill>
              </a:rPr>
              <a:t>La tendencia ha ido en aumento para los generos mujer y no binario, aunque mínimamente para este último. Luego hay una </a:t>
            </a:r>
            <a:r>
              <a:rPr lang="es" sz="1000">
                <a:solidFill>
                  <a:schemeClr val="dk1"/>
                </a:solidFill>
              </a:rPr>
              <a:t>decaída</a:t>
            </a:r>
            <a:r>
              <a:rPr lang="es" sz="1000">
                <a:solidFill>
                  <a:schemeClr val="dk1"/>
                </a:solidFill>
              </a:rPr>
              <a:t> en las inscripciones hasta ahora, pero eso puede ser debido a una caída en la popularidad de la </a:t>
            </a:r>
            <a:r>
              <a:rPr lang="es" sz="1000" u="sng">
                <a:solidFill>
                  <a:schemeClr val="hlink"/>
                </a:solidFill>
                <a:hlinkClick r:id="rId3"/>
              </a:rPr>
              <a:t>website</a:t>
            </a:r>
            <a:r>
              <a:rPr lang="es" sz="1000">
                <a:solidFill>
                  <a:schemeClr val="dk1"/>
                </a:solidFill>
              </a:rPr>
              <a:t> o un cambio en la data que se registra, pudiendo ser un dato, género.</a:t>
            </a:r>
            <a:endParaRPr sz="1000">
              <a:solidFill>
                <a:schemeClr val="dk1"/>
              </a:solidFill>
            </a:endParaRPr>
          </a:p>
          <a:p>
            <a:pPr indent="0" lvl="0" marL="457200" rtl="0" algn="l">
              <a:spcBef>
                <a:spcPts val="1200"/>
              </a:spcBef>
              <a:spcAft>
                <a:spcPts val="0"/>
              </a:spcAft>
              <a:buNone/>
            </a:pPr>
            <a:r>
              <a:t/>
            </a:r>
            <a:endParaRPr sz="1000">
              <a:solidFill>
                <a:schemeClr val="dk1"/>
              </a:solidFill>
            </a:endParaRPr>
          </a:p>
          <a:p>
            <a:pPr indent="0" lvl="0" marL="0" rtl="0" algn="l">
              <a:spcBef>
                <a:spcPts val="1200"/>
              </a:spcBef>
              <a:spcAft>
                <a:spcPts val="1200"/>
              </a:spcAft>
              <a:buNone/>
            </a:pPr>
            <a:r>
              <a:rPr lang="es" sz="1000">
                <a:solidFill>
                  <a:schemeClr val="dk1"/>
                </a:solidFill>
              </a:rPr>
              <a:t>El </a:t>
            </a:r>
            <a:r>
              <a:rPr lang="es" sz="1000">
                <a:solidFill>
                  <a:schemeClr val="dk1"/>
                </a:solidFill>
              </a:rPr>
              <a:t>estereotipo</a:t>
            </a:r>
            <a:r>
              <a:rPr lang="es" sz="1000">
                <a:solidFill>
                  <a:schemeClr val="dk1"/>
                </a:solidFill>
              </a:rPr>
              <a:t> de que el anime es para infantes no es más que eso, un estereotipo. Y las edades se distribuyen en una gran mayoría en </a:t>
            </a:r>
            <a:r>
              <a:rPr lang="es" sz="1000">
                <a:solidFill>
                  <a:schemeClr val="dk1"/>
                </a:solidFill>
              </a:rPr>
              <a:t>jóvenes</a:t>
            </a:r>
            <a:r>
              <a:rPr lang="es" sz="1000">
                <a:solidFill>
                  <a:schemeClr val="dk1"/>
                </a:solidFill>
              </a:rPr>
              <a:t> adultos.</a:t>
            </a:r>
            <a:endParaRPr sz="1000">
              <a:solidFill>
                <a:schemeClr val="dk1"/>
              </a:solidFill>
            </a:endParaRPr>
          </a:p>
        </p:txBody>
      </p:sp>
      <p:sp>
        <p:nvSpPr>
          <p:cNvPr id="140" name="Google Shape;140;p22"/>
          <p:cNvSpPr txBox="1"/>
          <p:nvPr/>
        </p:nvSpPr>
        <p:spPr>
          <a:xfrm>
            <a:off x="4572000" y="1152475"/>
            <a:ext cx="4572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t>N</a:t>
            </a:r>
            <a:r>
              <a:rPr lang="es" sz="1000"/>
              <a:t>o hay una correlación evidente entre el tiempo dedicado a mirar y las puntuaciones medias otorgadas por los usuarios.</a:t>
            </a:r>
            <a:endParaRPr sz="1000"/>
          </a:p>
          <a:p>
            <a:pPr indent="0" lvl="0" marL="0" rtl="0" algn="l">
              <a:spcBef>
                <a:spcPts val="0"/>
              </a:spcBef>
              <a:spcAft>
                <a:spcPts val="0"/>
              </a:spcAft>
              <a:buNone/>
            </a:pPr>
            <a:r>
              <a:t/>
            </a:r>
            <a:endParaRPr sz="1000"/>
          </a:p>
          <a:p>
            <a:pPr indent="0" lvl="0" marL="457200" rtl="0" algn="l">
              <a:spcBef>
                <a:spcPts val="0"/>
              </a:spcBef>
              <a:spcAft>
                <a:spcPts val="0"/>
              </a:spcAft>
              <a:buNone/>
            </a:pPr>
            <a:r>
              <a:rPr lang="es" sz="1000"/>
              <a:t>A</a:t>
            </a:r>
            <a:r>
              <a:rPr lang="es" sz="1000"/>
              <a:t>unque la mayoría de las puntuaciones están agrupadas alrededor de 7 a 8.5, hay una dispersión considerable y una cantidad significativa de valores atípicos bajos. Estos valores atípicos podrían estar afectando la media. (entiendo que, es común en la web de MAL, no tener puntuaciones, la web lo permite. Esto afecta las medidas). Además, el hecho de que la caja no esté centrada perfectamente alrededor de la línea de la mediana indica que hay una ligera asimetría en los datos, con una cola de distribución hacia las puntuaciones más bajas.</a:t>
            </a:r>
            <a:endParaRPr sz="1000"/>
          </a:p>
        </p:txBody>
      </p:sp>
      <p:sp>
        <p:nvSpPr>
          <p:cNvPr id="141" name="Google Shape;141;p22"/>
          <p:cNvSpPr txBox="1"/>
          <p:nvPr>
            <p:ph type="title"/>
          </p:nvPr>
        </p:nvSpPr>
        <p:spPr>
          <a:xfrm>
            <a:off x="87502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Principales</a:t>
            </a:r>
            <a:endParaRPr sz="1900">
              <a:solidFill>
                <a:srgbClr val="2554A3"/>
              </a:solidFill>
              <a:latin typeface="Raleway SemiBold"/>
              <a:ea typeface="Raleway SemiBold"/>
              <a:cs typeface="Raleway SemiBold"/>
              <a:sym typeface="Raleway SemiBold"/>
            </a:endParaRPr>
          </a:p>
        </p:txBody>
      </p:sp>
      <p:sp>
        <p:nvSpPr>
          <p:cNvPr id="142" name="Google Shape;142;p22"/>
          <p:cNvSpPr txBox="1"/>
          <p:nvPr>
            <p:ph type="title"/>
          </p:nvPr>
        </p:nvSpPr>
        <p:spPr>
          <a:xfrm>
            <a:off x="657637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Secundarios</a:t>
            </a:r>
            <a:endParaRPr sz="1900">
              <a:solidFill>
                <a:srgbClr val="2554A3"/>
              </a:solidFill>
              <a:latin typeface="Raleway SemiBold"/>
              <a:ea typeface="Raleway SemiBold"/>
              <a:cs typeface="Raleway SemiBold"/>
              <a:sym typeface="Raleway SemiBold"/>
            </a:endParaRPr>
          </a:p>
        </p:txBody>
      </p:sp>
      <p:pic>
        <p:nvPicPr>
          <p:cNvPr id="143" name="Google Shape;143;p22"/>
          <p:cNvPicPr preferRelativeResize="0"/>
          <p:nvPr/>
        </p:nvPicPr>
        <p:blipFill>
          <a:blip r:embed="rId4">
            <a:alphaModFix/>
          </a:blip>
          <a:stretch>
            <a:fillRect/>
          </a:stretch>
        </p:blipFill>
        <p:spPr>
          <a:xfrm>
            <a:off x="74675" y="1312325"/>
            <a:ext cx="285650" cy="286125"/>
          </a:xfrm>
          <a:prstGeom prst="rect">
            <a:avLst/>
          </a:prstGeom>
          <a:noFill/>
          <a:ln>
            <a:noFill/>
          </a:ln>
        </p:spPr>
      </p:pic>
      <p:pic>
        <p:nvPicPr>
          <p:cNvPr id="144" name="Google Shape;144;p22"/>
          <p:cNvPicPr preferRelativeResize="0"/>
          <p:nvPr/>
        </p:nvPicPr>
        <p:blipFill>
          <a:blip r:embed="rId4">
            <a:alphaModFix/>
          </a:blip>
          <a:stretch>
            <a:fillRect/>
          </a:stretch>
        </p:blipFill>
        <p:spPr>
          <a:xfrm>
            <a:off x="516450" y="2323550"/>
            <a:ext cx="285650" cy="286125"/>
          </a:xfrm>
          <a:prstGeom prst="rect">
            <a:avLst/>
          </a:prstGeom>
          <a:noFill/>
          <a:ln>
            <a:noFill/>
          </a:ln>
        </p:spPr>
      </p:pic>
      <p:pic>
        <p:nvPicPr>
          <p:cNvPr id="145" name="Google Shape;145;p22"/>
          <p:cNvPicPr preferRelativeResize="0"/>
          <p:nvPr/>
        </p:nvPicPr>
        <p:blipFill>
          <a:blip r:embed="rId4">
            <a:alphaModFix/>
          </a:blip>
          <a:stretch>
            <a:fillRect/>
          </a:stretch>
        </p:blipFill>
        <p:spPr>
          <a:xfrm>
            <a:off x="4341900" y="1253025"/>
            <a:ext cx="285650" cy="286125"/>
          </a:xfrm>
          <a:prstGeom prst="rect">
            <a:avLst/>
          </a:prstGeom>
          <a:noFill/>
          <a:ln>
            <a:noFill/>
          </a:ln>
        </p:spPr>
      </p:pic>
      <p:pic>
        <p:nvPicPr>
          <p:cNvPr id="146" name="Google Shape;146;p22"/>
          <p:cNvPicPr preferRelativeResize="0"/>
          <p:nvPr/>
        </p:nvPicPr>
        <p:blipFill>
          <a:blip r:embed="rId4">
            <a:alphaModFix/>
          </a:blip>
          <a:stretch>
            <a:fillRect/>
          </a:stretch>
        </p:blipFill>
        <p:spPr>
          <a:xfrm>
            <a:off x="74675" y="3879225"/>
            <a:ext cx="285650" cy="286125"/>
          </a:xfrm>
          <a:prstGeom prst="rect">
            <a:avLst/>
          </a:prstGeom>
          <a:noFill/>
          <a:ln>
            <a:noFill/>
          </a:ln>
        </p:spPr>
      </p:pic>
      <p:pic>
        <p:nvPicPr>
          <p:cNvPr id="147" name="Google Shape;147;p22"/>
          <p:cNvPicPr preferRelativeResize="0"/>
          <p:nvPr/>
        </p:nvPicPr>
        <p:blipFill>
          <a:blip r:embed="rId5">
            <a:alphaModFix/>
          </a:blip>
          <a:stretch>
            <a:fillRect/>
          </a:stretch>
        </p:blipFill>
        <p:spPr>
          <a:xfrm>
            <a:off x="5912100" y="3111600"/>
            <a:ext cx="2625119" cy="2031900"/>
          </a:xfrm>
          <a:prstGeom prst="rect">
            <a:avLst/>
          </a:prstGeom>
          <a:noFill/>
          <a:ln>
            <a:noFill/>
          </a:ln>
        </p:spPr>
      </p:pic>
      <p:pic>
        <p:nvPicPr>
          <p:cNvPr id="148" name="Google Shape;148;p22"/>
          <p:cNvPicPr preferRelativeResize="0"/>
          <p:nvPr/>
        </p:nvPicPr>
        <p:blipFill>
          <a:blip r:embed="rId4">
            <a:alphaModFix/>
          </a:blip>
          <a:stretch>
            <a:fillRect/>
          </a:stretch>
        </p:blipFill>
        <p:spPr>
          <a:xfrm>
            <a:off x="4839900" y="1741500"/>
            <a:ext cx="285650" cy="286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3840450" y="71625"/>
            <a:ext cx="1463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Insights</a:t>
            </a:r>
            <a:endParaRPr b="1">
              <a:solidFill>
                <a:srgbClr val="2554A3"/>
              </a:solidFill>
              <a:latin typeface="Raleway"/>
              <a:ea typeface="Raleway"/>
              <a:cs typeface="Raleway"/>
              <a:sym typeface="Raleway"/>
            </a:endParaRPr>
          </a:p>
        </p:txBody>
      </p:sp>
      <p:sp>
        <p:nvSpPr>
          <p:cNvPr id="154" name="Google Shape;154;p23"/>
          <p:cNvSpPr txBox="1"/>
          <p:nvPr>
            <p:ph idx="1" type="body"/>
          </p:nvPr>
        </p:nvSpPr>
        <p:spPr>
          <a:xfrm>
            <a:off x="311700" y="1152475"/>
            <a:ext cx="3666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000">
                <a:solidFill>
                  <a:schemeClr val="dk1"/>
                </a:solidFill>
              </a:rPr>
              <a:t>La mayoría de los usuarios son hombres y la mitad de esta cantidad, son mujeres. Con una muy breve cantidad de usuarios no binarios. Son datos esperados, pero que con el tiempo van cambiando y en tendencia de aumento, para los géneros femenino y otros.</a:t>
            </a:r>
            <a:endParaRPr sz="1000">
              <a:solidFill>
                <a:schemeClr val="dk1"/>
              </a:solidFill>
            </a:endParaRPr>
          </a:p>
          <a:p>
            <a:pPr indent="0" lvl="0" marL="457200" rtl="0" algn="l">
              <a:spcBef>
                <a:spcPts val="1200"/>
              </a:spcBef>
              <a:spcAft>
                <a:spcPts val="0"/>
              </a:spcAft>
              <a:buNone/>
            </a:pPr>
            <a:r>
              <a:rPr lang="es" sz="1000">
                <a:solidFill>
                  <a:schemeClr val="dk1"/>
                </a:solidFill>
              </a:rPr>
              <a:t>La tendencia ha ido en aumento para los generos mujer y no binario, aunque mínimamente para este último. Luego hay una decaída en las inscripciones hasta ahora, pero eso puede ser debido a una caída en la popularidad de la </a:t>
            </a:r>
            <a:r>
              <a:rPr lang="es" sz="1000" u="sng">
                <a:solidFill>
                  <a:schemeClr val="hlink"/>
                </a:solidFill>
                <a:hlinkClick r:id="rId3"/>
              </a:rPr>
              <a:t>website</a:t>
            </a:r>
            <a:r>
              <a:rPr lang="es" sz="1000">
                <a:solidFill>
                  <a:schemeClr val="dk1"/>
                </a:solidFill>
              </a:rPr>
              <a:t> o un cambio en la data que se registra, pudiendo ser un dato, género.</a:t>
            </a:r>
            <a:endParaRPr sz="1000">
              <a:solidFill>
                <a:schemeClr val="dk1"/>
              </a:solidFill>
            </a:endParaRPr>
          </a:p>
          <a:p>
            <a:pPr indent="0" lvl="0" marL="457200" rtl="0" algn="l">
              <a:spcBef>
                <a:spcPts val="1200"/>
              </a:spcBef>
              <a:spcAft>
                <a:spcPts val="0"/>
              </a:spcAft>
              <a:buNone/>
            </a:pPr>
            <a:r>
              <a:t/>
            </a:r>
            <a:endParaRPr sz="1000">
              <a:solidFill>
                <a:schemeClr val="dk1"/>
              </a:solidFill>
            </a:endParaRPr>
          </a:p>
          <a:p>
            <a:pPr indent="0" lvl="0" marL="0" rtl="0" algn="l">
              <a:spcBef>
                <a:spcPts val="1200"/>
              </a:spcBef>
              <a:spcAft>
                <a:spcPts val="1200"/>
              </a:spcAft>
              <a:buNone/>
            </a:pPr>
            <a:r>
              <a:rPr lang="es" sz="1000">
                <a:solidFill>
                  <a:schemeClr val="dk1"/>
                </a:solidFill>
              </a:rPr>
              <a:t>El estereotipo de que el anime es para infantes no es más que eso, un estereotipo. Y las edades se distribuyen en una gran mayoría en jóvenes adultos.</a:t>
            </a:r>
            <a:endParaRPr sz="1000">
              <a:solidFill>
                <a:schemeClr val="dk1"/>
              </a:solidFill>
            </a:endParaRPr>
          </a:p>
        </p:txBody>
      </p:sp>
      <p:sp>
        <p:nvSpPr>
          <p:cNvPr id="155" name="Google Shape;155;p23"/>
          <p:cNvSpPr txBox="1"/>
          <p:nvPr/>
        </p:nvSpPr>
        <p:spPr>
          <a:xfrm>
            <a:off x="4572000" y="1152475"/>
            <a:ext cx="4572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t>No hay una correlación evidente entre el tiempo dedicado a mirar y las puntuaciones medias otorgadas por los usuarios.</a:t>
            </a:r>
            <a:endParaRPr sz="1000"/>
          </a:p>
          <a:p>
            <a:pPr indent="0" lvl="0" marL="0" rtl="0" algn="l">
              <a:spcBef>
                <a:spcPts val="0"/>
              </a:spcBef>
              <a:spcAft>
                <a:spcPts val="0"/>
              </a:spcAft>
              <a:buNone/>
            </a:pPr>
            <a:r>
              <a:t/>
            </a:r>
            <a:endParaRPr sz="1000"/>
          </a:p>
          <a:p>
            <a:pPr indent="0" lvl="0" marL="457200" rtl="0" algn="l">
              <a:spcBef>
                <a:spcPts val="0"/>
              </a:spcBef>
              <a:spcAft>
                <a:spcPts val="0"/>
              </a:spcAft>
              <a:buNone/>
            </a:pPr>
            <a:r>
              <a:rPr lang="es" sz="1000"/>
              <a:t>Aunque la mayoría de las puntuaciones están agrupadas alrededor de 7 a 8.5, hay una dispersión considerable y una cantidad significativa de valores atípicos bajos. Estos valores atípicos podrían estar afectando la media. (entiendo que, es común en la web de MAL, no tener puntuaciones, la web lo permite. Esto afecta las medidas). Además, el hecho de que la caja no esté centrada perfectamente alrededor de la línea de la mediana indica que hay una ligera asimetría en los datos, con una cola de distribución hacia las puntuaciones más bajas.</a:t>
            </a:r>
            <a:endParaRPr sz="1000"/>
          </a:p>
        </p:txBody>
      </p:sp>
      <p:sp>
        <p:nvSpPr>
          <p:cNvPr id="156" name="Google Shape;156;p23"/>
          <p:cNvSpPr txBox="1"/>
          <p:nvPr>
            <p:ph type="title"/>
          </p:nvPr>
        </p:nvSpPr>
        <p:spPr>
          <a:xfrm>
            <a:off x="87502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Principales</a:t>
            </a:r>
            <a:endParaRPr sz="1900">
              <a:solidFill>
                <a:srgbClr val="2554A3"/>
              </a:solidFill>
              <a:latin typeface="Raleway SemiBold"/>
              <a:ea typeface="Raleway SemiBold"/>
              <a:cs typeface="Raleway SemiBold"/>
              <a:sym typeface="Raleway SemiBold"/>
            </a:endParaRPr>
          </a:p>
        </p:txBody>
      </p:sp>
      <p:sp>
        <p:nvSpPr>
          <p:cNvPr id="157" name="Google Shape;157;p23"/>
          <p:cNvSpPr txBox="1"/>
          <p:nvPr>
            <p:ph type="title"/>
          </p:nvPr>
        </p:nvSpPr>
        <p:spPr>
          <a:xfrm>
            <a:off x="657637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Secundarios</a:t>
            </a:r>
            <a:endParaRPr sz="1900">
              <a:solidFill>
                <a:srgbClr val="2554A3"/>
              </a:solidFill>
              <a:latin typeface="Raleway SemiBold"/>
              <a:ea typeface="Raleway SemiBold"/>
              <a:cs typeface="Raleway SemiBold"/>
              <a:sym typeface="Raleway SemiBold"/>
            </a:endParaRPr>
          </a:p>
        </p:txBody>
      </p:sp>
      <p:pic>
        <p:nvPicPr>
          <p:cNvPr id="158" name="Google Shape;158;p23"/>
          <p:cNvPicPr preferRelativeResize="0"/>
          <p:nvPr/>
        </p:nvPicPr>
        <p:blipFill>
          <a:blip r:embed="rId4">
            <a:alphaModFix/>
          </a:blip>
          <a:stretch>
            <a:fillRect/>
          </a:stretch>
        </p:blipFill>
        <p:spPr>
          <a:xfrm>
            <a:off x="74675" y="1312325"/>
            <a:ext cx="285650" cy="286125"/>
          </a:xfrm>
          <a:prstGeom prst="rect">
            <a:avLst/>
          </a:prstGeom>
          <a:noFill/>
          <a:ln>
            <a:noFill/>
          </a:ln>
        </p:spPr>
      </p:pic>
      <p:pic>
        <p:nvPicPr>
          <p:cNvPr id="159" name="Google Shape;159;p23"/>
          <p:cNvPicPr preferRelativeResize="0"/>
          <p:nvPr/>
        </p:nvPicPr>
        <p:blipFill>
          <a:blip r:embed="rId4">
            <a:alphaModFix/>
          </a:blip>
          <a:stretch>
            <a:fillRect/>
          </a:stretch>
        </p:blipFill>
        <p:spPr>
          <a:xfrm>
            <a:off x="516450" y="2323550"/>
            <a:ext cx="285650" cy="286125"/>
          </a:xfrm>
          <a:prstGeom prst="rect">
            <a:avLst/>
          </a:prstGeom>
          <a:noFill/>
          <a:ln>
            <a:noFill/>
          </a:ln>
        </p:spPr>
      </p:pic>
      <p:pic>
        <p:nvPicPr>
          <p:cNvPr id="160" name="Google Shape;160;p23"/>
          <p:cNvPicPr preferRelativeResize="0"/>
          <p:nvPr/>
        </p:nvPicPr>
        <p:blipFill>
          <a:blip r:embed="rId4">
            <a:alphaModFix/>
          </a:blip>
          <a:stretch>
            <a:fillRect/>
          </a:stretch>
        </p:blipFill>
        <p:spPr>
          <a:xfrm>
            <a:off x="4341900" y="1253025"/>
            <a:ext cx="285650" cy="286125"/>
          </a:xfrm>
          <a:prstGeom prst="rect">
            <a:avLst/>
          </a:prstGeom>
          <a:noFill/>
          <a:ln>
            <a:noFill/>
          </a:ln>
        </p:spPr>
      </p:pic>
      <p:pic>
        <p:nvPicPr>
          <p:cNvPr id="161" name="Google Shape;161;p23"/>
          <p:cNvPicPr preferRelativeResize="0"/>
          <p:nvPr/>
        </p:nvPicPr>
        <p:blipFill>
          <a:blip r:embed="rId4">
            <a:alphaModFix/>
          </a:blip>
          <a:stretch>
            <a:fillRect/>
          </a:stretch>
        </p:blipFill>
        <p:spPr>
          <a:xfrm>
            <a:off x="74675" y="3879225"/>
            <a:ext cx="285650" cy="286125"/>
          </a:xfrm>
          <a:prstGeom prst="rect">
            <a:avLst/>
          </a:prstGeom>
          <a:noFill/>
          <a:ln>
            <a:noFill/>
          </a:ln>
        </p:spPr>
      </p:pic>
      <p:pic>
        <p:nvPicPr>
          <p:cNvPr id="162" name="Google Shape;162;p23"/>
          <p:cNvPicPr preferRelativeResize="0"/>
          <p:nvPr/>
        </p:nvPicPr>
        <p:blipFill>
          <a:blip r:embed="rId5">
            <a:alphaModFix/>
          </a:blip>
          <a:stretch>
            <a:fillRect/>
          </a:stretch>
        </p:blipFill>
        <p:spPr>
          <a:xfrm>
            <a:off x="5912100" y="3111600"/>
            <a:ext cx="2625119" cy="2031900"/>
          </a:xfrm>
          <a:prstGeom prst="rect">
            <a:avLst/>
          </a:prstGeom>
          <a:noFill/>
          <a:ln>
            <a:noFill/>
          </a:ln>
        </p:spPr>
      </p:pic>
      <p:pic>
        <p:nvPicPr>
          <p:cNvPr id="163" name="Google Shape;163;p23"/>
          <p:cNvPicPr preferRelativeResize="0"/>
          <p:nvPr/>
        </p:nvPicPr>
        <p:blipFill>
          <a:blip r:embed="rId4">
            <a:alphaModFix/>
          </a:blip>
          <a:stretch>
            <a:fillRect/>
          </a:stretch>
        </p:blipFill>
        <p:spPr>
          <a:xfrm>
            <a:off x="4839900" y="1741500"/>
            <a:ext cx="285650" cy="286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4">
            <a:alphaModFix/>
          </a:blip>
          <a:stretch>
            <a:fillRect/>
          </a:stretch>
        </p:blipFill>
        <p:spPr>
          <a:xfrm>
            <a:off x="0" y="1691975"/>
            <a:ext cx="3080575" cy="3451525"/>
          </a:xfrm>
          <a:prstGeom prst="rect">
            <a:avLst/>
          </a:prstGeom>
          <a:noFill/>
          <a:ln>
            <a:noFill/>
          </a:ln>
        </p:spPr>
      </p:pic>
      <p:sp>
        <p:nvSpPr>
          <p:cNvPr id="62" name="Google Shape;62;p14"/>
          <p:cNvSpPr txBox="1"/>
          <p:nvPr>
            <p:ph type="ctrTitle"/>
          </p:nvPr>
        </p:nvSpPr>
        <p:spPr>
          <a:xfrm>
            <a:off x="625975" y="109950"/>
            <a:ext cx="1956900" cy="639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2800">
                <a:solidFill>
                  <a:srgbClr val="2554A3"/>
                </a:solidFill>
                <a:latin typeface="Raleway"/>
                <a:ea typeface="Raleway"/>
                <a:cs typeface="Raleway"/>
                <a:sym typeface="Raleway"/>
              </a:rPr>
              <a:t>Agenda</a:t>
            </a:r>
            <a:endParaRPr b="1" sz="2800">
              <a:solidFill>
                <a:srgbClr val="2554A3"/>
              </a:solidFill>
              <a:latin typeface="Raleway"/>
              <a:ea typeface="Raleway"/>
              <a:cs typeface="Raleway"/>
              <a:sym typeface="Raleway"/>
            </a:endParaRPr>
          </a:p>
        </p:txBody>
      </p:sp>
      <p:sp>
        <p:nvSpPr>
          <p:cNvPr id="63" name="Google Shape;63;p14"/>
          <p:cNvSpPr txBox="1"/>
          <p:nvPr>
            <p:ph idx="1" type="subTitle"/>
          </p:nvPr>
        </p:nvSpPr>
        <p:spPr>
          <a:xfrm>
            <a:off x="3314950" y="1047675"/>
            <a:ext cx="5829300" cy="39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Motivación y audiencia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rPr lang="es" sz="1900">
                <a:solidFill>
                  <a:srgbClr val="2554A3"/>
                </a:solidFill>
                <a:latin typeface="Raleway SemiBold"/>
                <a:ea typeface="Raleway SemiBold"/>
                <a:cs typeface="Raleway SemiBold"/>
                <a:sym typeface="Raleway SemiBold"/>
              </a:rPr>
              <a:t>Resumen de metadata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457200" rtl="0" algn="l">
              <a:spcBef>
                <a:spcPts val="0"/>
              </a:spcBef>
              <a:spcAft>
                <a:spcPts val="0"/>
              </a:spcAft>
              <a:buNone/>
            </a:pPr>
            <a:r>
              <a:rPr lang="es" sz="1900">
                <a:solidFill>
                  <a:srgbClr val="2554A3"/>
                </a:solidFill>
                <a:latin typeface="Raleway SemiBold"/>
                <a:ea typeface="Raleway SemiBold"/>
                <a:cs typeface="Raleway SemiBold"/>
                <a:sym typeface="Raleway SemiBold"/>
              </a:rPr>
              <a:t>Preguntas/hipótesis</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1371600" rtl="0" algn="l">
              <a:spcBef>
                <a:spcPts val="0"/>
              </a:spcBef>
              <a:spcAft>
                <a:spcPts val="0"/>
              </a:spcAft>
              <a:buNone/>
            </a:pPr>
            <a:r>
              <a:rPr lang="es" sz="1900">
                <a:solidFill>
                  <a:srgbClr val="2554A3"/>
                </a:solidFill>
                <a:latin typeface="Raleway SemiBold"/>
                <a:ea typeface="Raleway SemiBold"/>
                <a:cs typeface="Raleway SemiBold"/>
                <a:sym typeface="Raleway SemiBold"/>
              </a:rPr>
              <a:t>Visualizaciones</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0" lvl="0" marL="2743200" rtl="0" algn="l">
              <a:spcBef>
                <a:spcPts val="0"/>
              </a:spcBef>
              <a:spcAft>
                <a:spcPts val="0"/>
              </a:spcAft>
              <a:buNone/>
            </a:pPr>
            <a:r>
              <a:rPr lang="es" sz="1900">
                <a:solidFill>
                  <a:srgbClr val="2554A3"/>
                </a:solidFill>
                <a:latin typeface="Raleway SemiBold"/>
                <a:ea typeface="Raleway SemiBold"/>
                <a:cs typeface="Raleway SemiBold"/>
                <a:sym typeface="Raleway SemiBold"/>
              </a:rPr>
              <a:t>Insights</a:t>
            </a:r>
            <a:endParaRPr sz="1900"/>
          </a:p>
        </p:txBody>
      </p:sp>
      <p:pic>
        <p:nvPicPr>
          <p:cNvPr id="64" name="Google Shape;64;p14">
            <a:hlinkClick action="ppaction://hlinksldjump" r:id="rId5"/>
          </p:cNvPr>
          <p:cNvPicPr preferRelativeResize="0"/>
          <p:nvPr/>
        </p:nvPicPr>
        <p:blipFill>
          <a:blip r:embed="rId6">
            <a:alphaModFix/>
          </a:blip>
          <a:stretch>
            <a:fillRect/>
          </a:stretch>
        </p:blipFill>
        <p:spPr>
          <a:xfrm>
            <a:off x="3080575" y="1150325"/>
            <a:ext cx="285650" cy="286125"/>
          </a:xfrm>
          <a:prstGeom prst="rect">
            <a:avLst/>
          </a:prstGeom>
          <a:noFill/>
          <a:ln>
            <a:noFill/>
          </a:ln>
        </p:spPr>
      </p:pic>
      <p:pic>
        <p:nvPicPr>
          <p:cNvPr id="65" name="Google Shape;65;p14">
            <a:hlinkClick action="ppaction://hlinksldjump" r:id="rId7"/>
          </p:cNvPr>
          <p:cNvPicPr preferRelativeResize="0"/>
          <p:nvPr/>
        </p:nvPicPr>
        <p:blipFill>
          <a:blip r:embed="rId6">
            <a:alphaModFix/>
          </a:blip>
          <a:stretch>
            <a:fillRect/>
          </a:stretch>
        </p:blipFill>
        <p:spPr>
          <a:xfrm>
            <a:off x="7384150" y="1750800"/>
            <a:ext cx="285650" cy="286125"/>
          </a:xfrm>
          <a:prstGeom prst="rect">
            <a:avLst/>
          </a:prstGeom>
          <a:noFill/>
          <a:ln>
            <a:noFill/>
          </a:ln>
        </p:spPr>
      </p:pic>
      <p:pic>
        <p:nvPicPr>
          <p:cNvPr id="66" name="Google Shape;66;p14">
            <a:hlinkClick action="ppaction://hlinksldjump" r:id="rId8"/>
          </p:cNvPr>
          <p:cNvPicPr preferRelativeResize="0"/>
          <p:nvPr/>
        </p:nvPicPr>
        <p:blipFill>
          <a:blip r:embed="rId6">
            <a:alphaModFix/>
          </a:blip>
          <a:stretch>
            <a:fillRect/>
          </a:stretch>
        </p:blipFill>
        <p:spPr>
          <a:xfrm>
            <a:off x="4002600" y="2332625"/>
            <a:ext cx="285650" cy="286125"/>
          </a:xfrm>
          <a:prstGeom prst="rect">
            <a:avLst/>
          </a:prstGeom>
          <a:noFill/>
          <a:ln>
            <a:noFill/>
          </a:ln>
        </p:spPr>
      </p:pic>
      <p:pic>
        <p:nvPicPr>
          <p:cNvPr id="67" name="Google Shape;67;p14">
            <a:hlinkClick action="ppaction://hlinksldjump" r:id="rId9"/>
          </p:cNvPr>
          <p:cNvPicPr preferRelativeResize="0"/>
          <p:nvPr/>
        </p:nvPicPr>
        <p:blipFill>
          <a:blip r:embed="rId6">
            <a:alphaModFix/>
          </a:blip>
          <a:stretch>
            <a:fillRect/>
          </a:stretch>
        </p:blipFill>
        <p:spPr>
          <a:xfrm>
            <a:off x="7025800" y="2895725"/>
            <a:ext cx="285650" cy="286125"/>
          </a:xfrm>
          <a:prstGeom prst="rect">
            <a:avLst/>
          </a:prstGeom>
          <a:noFill/>
          <a:ln>
            <a:noFill/>
          </a:ln>
        </p:spPr>
      </p:pic>
      <p:pic>
        <p:nvPicPr>
          <p:cNvPr id="68" name="Google Shape;68;p14">
            <a:hlinkClick action="ppaction://hlinksldjump" r:id="rId10"/>
          </p:cNvPr>
          <p:cNvPicPr preferRelativeResize="0"/>
          <p:nvPr/>
        </p:nvPicPr>
        <p:blipFill>
          <a:blip r:embed="rId6">
            <a:alphaModFix/>
          </a:blip>
          <a:stretch>
            <a:fillRect/>
          </a:stretch>
        </p:blipFill>
        <p:spPr>
          <a:xfrm>
            <a:off x="5819625" y="3486875"/>
            <a:ext cx="285650" cy="286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5"/>
          <p:cNvPicPr preferRelativeResize="0"/>
          <p:nvPr/>
        </p:nvPicPr>
        <p:blipFill>
          <a:blip r:embed="rId3">
            <a:alphaModFix/>
          </a:blip>
          <a:stretch>
            <a:fillRect/>
          </a:stretch>
        </p:blipFill>
        <p:spPr>
          <a:xfrm>
            <a:off x="0" y="0"/>
            <a:ext cx="3618550" cy="2727950"/>
          </a:xfrm>
          <a:prstGeom prst="rect">
            <a:avLst/>
          </a:prstGeom>
          <a:noFill/>
          <a:ln>
            <a:noFill/>
          </a:ln>
        </p:spPr>
      </p:pic>
      <p:sp>
        <p:nvSpPr>
          <p:cNvPr id="74" name="Google Shape;74;p15"/>
          <p:cNvSpPr txBox="1"/>
          <p:nvPr>
            <p:ph type="title"/>
          </p:nvPr>
        </p:nvSpPr>
        <p:spPr>
          <a:xfrm>
            <a:off x="3913075" y="94250"/>
            <a:ext cx="377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Motivación y audiencia</a:t>
            </a:r>
            <a:endParaRPr b="1">
              <a:solidFill>
                <a:srgbClr val="2554A3"/>
              </a:solidFill>
              <a:latin typeface="Raleway"/>
              <a:ea typeface="Raleway"/>
              <a:cs typeface="Raleway"/>
              <a:sym typeface="Raleway"/>
            </a:endParaRPr>
          </a:p>
        </p:txBody>
      </p:sp>
      <p:sp>
        <p:nvSpPr>
          <p:cNvPr id="75" name="Google Shape;75;p15"/>
          <p:cNvSpPr txBox="1"/>
          <p:nvPr>
            <p:ph idx="1" type="body"/>
          </p:nvPr>
        </p:nvSpPr>
        <p:spPr>
          <a:xfrm>
            <a:off x="3016250" y="666950"/>
            <a:ext cx="5892300" cy="4338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anime ha pasado de ser un nicho cultural en Japón a convertirse en un fenómeno global que influye en el entretenimiento, la moda y el arte de todo el mundo. Mediante el análisis de los datos recogidos en </a:t>
            </a:r>
            <a:r>
              <a:rPr lang="es" sz="1200" u="sng">
                <a:solidFill>
                  <a:schemeClr val="hlink"/>
                </a:solidFill>
                <a:latin typeface="Raleway Medium"/>
                <a:ea typeface="Raleway Medium"/>
                <a:cs typeface="Raleway Medium"/>
                <a:sym typeface="Raleway Medium"/>
                <a:hlinkClick r:id="rId4"/>
              </a:rPr>
              <a:t>MyAnimeList</a:t>
            </a:r>
            <a:r>
              <a:rPr lang="es" sz="1200">
                <a:solidFill>
                  <a:schemeClr val="dk1"/>
                </a:solidFill>
                <a:latin typeface="Raleway Medium"/>
                <a:ea typeface="Raleway Medium"/>
                <a:cs typeface="Raleway Medium"/>
                <a:sym typeface="Raleway Medium"/>
              </a:rPr>
              <a:t>, busco comprender las tendencias, preferencias y comportamientos de los usuarios del anime. Este análisis no sólo permitirá descubrir qué series son más populares entre los aficionados, sino también identificar patrones demográficos y temporales (entre otros) que podrían ayudar en recomendaciones para personas en </a:t>
            </a:r>
            <a:r>
              <a:rPr lang="es" sz="1200">
                <a:solidFill>
                  <a:schemeClr val="dk1"/>
                </a:solidFill>
                <a:latin typeface="Raleway Medium"/>
                <a:ea typeface="Raleway Medium"/>
                <a:cs typeface="Raleway Medium"/>
                <a:sym typeface="Raleway Medium"/>
              </a:rPr>
              <a:t>búsqueda</a:t>
            </a:r>
            <a:r>
              <a:rPr lang="es" sz="1200">
                <a:solidFill>
                  <a:schemeClr val="dk1"/>
                </a:solidFill>
                <a:latin typeface="Raleway Medium"/>
                <a:ea typeface="Raleway Medium"/>
                <a:cs typeface="Raleway Medium"/>
                <a:sym typeface="Raleway Medium"/>
              </a:rPr>
              <a:t> de nuevos </a:t>
            </a:r>
            <a:r>
              <a:rPr lang="es" sz="1200">
                <a:solidFill>
                  <a:schemeClr val="dk1"/>
                </a:solidFill>
                <a:latin typeface="Raleway Medium"/>
                <a:ea typeface="Raleway Medium"/>
                <a:cs typeface="Raleway Medium"/>
                <a:sym typeface="Raleway Medium"/>
              </a:rPr>
              <a:t>títulos.</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t>
            </a:r>
            <a:r>
              <a:rPr b="1" lang="es" sz="1200">
                <a:solidFill>
                  <a:srgbClr val="2554A3"/>
                </a:solidFill>
                <a:latin typeface="Raleway"/>
                <a:ea typeface="Raleway"/>
                <a:cs typeface="Raleway"/>
                <a:sym typeface="Raleway"/>
              </a:rPr>
              <a:t>objetivo principal</a:t>
            </a:r>
            <a:r>
              <a:rPr lang="es" sz="1200">
                <a:solidFill>
                  <a:schemeClr val="dk1"/>
                </a:solidFill>
                <a:latin typeface="Raleway Medium"/>
                <a:ea typeface="Raleway Medium"/>
                <a:cs typeface="Raleway Medium"/>
                <a:sym typeface="Raleway Medium"/>
              </a:rPr>
              <a:t> es generar un algoritmo de recomendación de anime, en base a los datos obtenidos de MyAnimeList.</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Otros </a:t>
            </a:r>
            <a:r>
              <a:rPr b="1" lang="es" sz="1200">
                <a:solidFill>
                  <a:srgbClr val="2554A3"/>
                </a:solidFill>
                <a:latin typeface="Raleway"/>
                <a:ea typeface="Raleway"/>
                <a:cs typeface="Raleway"/>
                <a:sym typeface="Raleway"/>
              </a:rPr>
              <a:t>objetivos secundarios</a:t>
            </a:r>
            <a:r>
              <a:rPr lang="es" sz="1200">
                <a:solidFill>
                  <a:schemeClr val="dk1"/>
                </a:solidFill>
                <a:latin typeface="Raleway Medium"/>
                <a:ea typeface="Raleway Medium"/>
                <a:cs typeface="Raleway Medium"/>
                <a:sym typeface="Raleway Medium"/>
              </a:rPr>
              <a:t> son realizar un análisis acerca del  fenómeno del anime, explorar datos a través de los años, los </a:t>
            </a:r>
            <a:r>
              <a:rPr lang="es" sz="1200">
                <a:solidFill>
                  <a:schemeClr val="dk1"/>
                </a:solidFill>
                <a:latin typeface="Raleway Medium"/>
                <a:ea typeface="Raleway Medium"/>
                <a:cs typeface="Raleway Medium"/>
                <a:sym typeface="Raleway Medium"/>
              </a:rPr>
              <a:t>títulos </a:t>
            </a:r>
            <a:r>
              <a:rPr lang="es" sz="1200">
                <a:solidFill>
                  <a:schemeClr val="dk1"/>
                </a:solidFill>
                <a:latin typeface="Raleway Medium"/>
                <a:ea typeface="Raleway Medium"/>
                <a:cs typeface="Raleway Medium"/>
                <a:sym typeface="Raleway Medium"/>
              </a:rPr>
              <a:t>más populares, demográfica, etc.</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1200"/>
              </a:spcAft>
              <a:buNone/>
            </a:pPr>
            <a:r>
              <a:rPr b="1" lang="es" sz="1200">
                <a:solidFill>
                  <a:srgbClr val="2554A3"/>
                </a:solidFill>
                <a:latin typeface="Raleway"/>
                <a:ea typeface="Raleway"/>
                <a:cs typeface="Raleway"/>
                <a:sym typeface="Raleway"/>
              </a:rPr>
              <a:t>Audiencia</a:t>
            </a:r>
            <a:br>
              <a:rPr b="1" lang="es" sz="1200">
                <a:solidFill>
                  <a:srgbClr val="2554A3"/>
                </a:solidFill>
                <a:latin typeface="Raleway"/>
                <a:ea typeface="Raleway"/>
                <a:cs typeface="Raleway"/>
                <a:sym typeface="Raleway"/>
              </a:rPr>
            </a:br>
            <a:r>
              <a:rPr lang="es" sz="1200">
                <a:solidFill>
                  <a:schemeClr val="dk1"/>
                </a:solidFill>
                <a:latin typeface="Raleway Medium"/>
                <a:ea typeface="Raleway Medium"/>
                <a:cs typeface="Raleway Medium"/>
                <a:sym typeface="Raleway Medium"/>
              </a:rPr>
              <a:t>Los fans del anime, que podrán descubrir </a:t>
            </a:r>
            <a:r>
              <a:rPr lang="es" sz="1200">
                <a:solidFill>
                  <a:schemeClr val="dk1"/>
                </a:solidFill>
                <a:latin typeface="Raleway Medium"/>
                <a:ea typeface="Raleway Medium"/>
                <a:cs typeface="Raleway Medium"/>
                <a:sym typeface="Raleway Medium"/>
              </a:rPr>
              <a:t>títulos</a:t>
            </a:r>
            <a:r>
              <a:rPr lang="es" sz="1200">
                <a:solidFill>
                  <a:schemeClr val="dk1"/>
                </a:solidFill>
                <a:latin typeface="Raleway Medium"/>
                <a:ea typeface="Raleway Medium"/>
                <a:cs typeface="Raleway Medium"/>
                <a:sym typeface="Raleway Medium"/>
              </a:rPr>
              <a:t> que podrían desconocer y obtener una comprensión más profunda de cómo sus propias preferencias se alinean o difieren de las tendencias generales.</a:t>
            </a:r>
            <a:endParaRPr sz="1200"/>
          </a:p>
        </p:txBody>
      </p:sp>
      <p:pic>
        <p:nvPicPr>
          <p:cNvPr id="76" name="Google Shape;76;p15"/>
          <p:cNvPicPr preferRelativeResize="0"/>
          <p:nvPr/>
        </p:nvPicPr>
        <p:blipFill rotWithShape="1">
          <a:blip r:embed="rId5">
            <a:alphaModFix/>
          </a:blip>
          <a:srcRect b="0" l="10694" r="12917" t="0"/>
          <a:stretch/>
        </p:blipFill>
        <p:spPr>
          <a:xfrm>
            <a:off x="0" y="2727950"/>
            <a:ext cx="2932225" cy="1173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a:blip r:embed="rId3">
            <a:alphaModFix/>
          </a:blip>
          <a:stretch>
            <a:fillRect/>
          </a:stretch>
        </p:blipFill>
        <p:spPr>
          <a:xfrm>
            <a:off x="0" y="647600"/>
            <a:ext cx="2982475" cy="2061700"/>
          </a:xfrm>
          <a:prstGeom prst="rect">
            <a:avLst/>
          </a:prstGeom>
          <a:noFill/>
          <a:ln>
            <a:noFill/>
          </a:ln>
        </p:spPr>
      </p:pic>
      <p:pic>
        <p:nvPicPr>
          <p:cNvPr id="82" name="Google Shape;82;p16"/>
          <p:cNvPicPr preferRelativeResize="0"/>
          <p:nvPr/>
        </p:nvPicPr>
        <p:blipFill rotWithShape="1">
          <a:blip r:embed="rId4">
            <a:alphaModFix/>
          </a:blip>
          <a:srcRect b="6270" l="0" r="1234" t="0"/>
          <a:stretch/>
        </p:blipFill>
        <p:spPr>
          <a:xfrm>
            <a:off x="2751750" y="2671950"/>
            <a:ext cx="6392250" cy="2471550"/>
          </a:xfrm>
          <a:prstGeom prst="rect">
            <a:avLst/>
          </a:prstGeom>
          <a:noFill/>
          <a:ln>
            <a:noFill/>
          </a:ln>
        </p:spPr>
      </p:pic>
      <p:pic>
        <p:nvPicPr>
          <p:cNvPr id="83" name="Google Shape;83;p16"/>
          <p:cNvPicPr preferRelativeResize="0"/>
          <p:nvPr/>
        </p:nvPicPr>
        <p:blipFill>
          <a:blip r:embed="rId5">
            <a:alphaModFix/>
          </a:blip>
          <a:stretch>
            <a:fillRect/>
          </a:stretch>
        </p:blipFill>
        <p:spPr>
          <a:xfrm>
            <a:off x="5512422" y="0"/>
            <a:ext cx="3631578" cy="2709300"/>
          </a:xfrm>
          <a:prstGeom prst="rect">
            <a:avLst/>
          </a:prstGeom>
          <a:noFill/>
          <a:ln>
            <a:noFill/>
          </a:ln>
        </p:spPr>
      </p:pic>
      <p:sp>
        <p:nvSpPr>
          <p:cNvPr id="84" name="Google Shape;84;p16"/>
          <p:cNvSpPr txBox="1"/>
          <p:nvPr>
            <p:ph type="title"/>
          </p:nvPr>
        </p:nvSpPr>
        <p:spPr>
          <a:xfrm>
            <a:off x="1017875" y="56250"/>
            <a:ext cx="3703500" cy="52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Resumen de metadata</a:t>
            </a:r>
            <a:endParaRPr b="1">
              <a:solidFill>
                <a:srgbClr val="2554A3"/>
              </a:solidFill>
              <a:latin typeface="Raleway"/>
              <a:ea typeface="Raleway"/>
              <a:cs typeface="Raleway"/>
              <a:sym typeface="Raleway"/>
            </a:endParaRPr>
          </a:p>
        </p:txBody>
      </p:sp>
      <p:pic>
        <p:nvPicPr>
          <p:cNvPr id="85" name="Google Shape;85;p16"/>
          <p:cNvPicPr preferRelativeResize="0"/>
          <p:nvPr/>
        </p:nvPicPr>
        <p:blipFill rotWithShape="1">
          <a:blip r:embed="rId6">
            <a:alphaModFix/>
          </a:blip>
          <a:srcRect b="0" l="0" r="0" t="13770"/>
          <a:stretch/>
        </p:blipFill>
        <p:spPr>
          <a:xfrm>
            <a:off x="7383539" y="231825"/>
            <a:ext cx="1666861" cy="1501050"/>
          </a:xfrm>
          <a:prstGeom prst="rect">
            <a:avLst/>
          </a:prstGeom>
          <a:noFill/>
          <a:ln>
            <a:noFill/>
          </a:ln>
        </p:spPr>
      </p:pic>
      <p:pic>
        <p:nvPicPr>
          <p:cNvPr id="86" name="Google Shape;86;p16"/>
          <p:cNvPicPr preferRelativeResize="0"/>
          <p:nvPr/>
        </p:nvPicPr>
        <p:blipFill>
          <a:blip r:embed="rId7">
            <a:alphaModFix/>
          </a:blip>
          <a:stretch>
            <a:fillRect/>
          </a:stretch>
        </p:blipFill>
        <p:spPr>
          <a:xfrm>
            <a:off x="0" y="3017779"/>
            <a:ext cx="2751751" cy="2125720"/>
          </a:xfrm>
          <a:prstGeom prst="rect">
            <a:avLst/>
          </a:prstGeom>
          <a:noFill/>
          <a:ln>
            <a:noFill/>
          </a:ln>
        </p:spPr>
      </p:pic>
      <p:pic>
        <p:nvPicPr>
          <p:cNvPr descr="https://uxwing.com/wp-content/themes/uxwing/download/arrow-direction/curved-arrow-blue-icon.png" id="87" name="Google Shape;87;p16"/>
          <p:cNvPicPr preferRelativeResize="0"/>
          <p:nvPr/>
        </p:nvPicPr>
        <p:blipFill>
          <a:blip r:embed="rId8">
            <a:alphaModFix/>
          </a:blip>
          <a:stretch>
            <a:fillRect/>
          </a:stretch>
        </p:blipFill>
        <p:spPr>
          <a:xfrm rot="-646723">
            <a:off x="3027525" y="1256300"/>
            <a:ext cx="561513" cy="572700"/>
          </a:xfrm>
          <a:prstGeom prst="rect">
            <a:avLst/>
          </a:prstGeom>
          <a:noFill/>
          <a:ln>
            <a:noFill/>
          </a:ln>
        </p:spPr>
      </p:pic>
      <p:pic>
        <p:nvPicPr>
          <p:cNvPr id="88" name="Google Shape;88;p16">
            <a:hlinkClick r:id="rId9"/>
          </p:cNvPr>
          <p:cNvPicPr preferRelativeResize="0"/>
          <p:nvPr/>
        </p:nvPicPr>
        <p:blipFill>
          <a:blip r:embed="rId10">
            <a:alphaModFix/>
          </a:blip>
          <a:stretch>
            <a:fillRect/>
          </a:stretch>
        </p:blipFill>
        <p:spPr>
          <a:xfrm>
            <a:off x="3689849" y="1274201"/>
            <a:ext cx="1362000" cy="4586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2830050" y="211650"/>
            <a:ext cx="3483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Preguntas/hipótesis</a:t>
            </a:r>
            <a:endParaRPr b="1">
              <a:solidFill>
                <a:srgbClr val="2554A3"/>
              </a:solidFill>
              <a:latin typeface="Raleway"/>
              <a:ea typeface="Raleway"/>
              <a:cs typeface="Raleway"/>
              <a:sym typeface="Raleway"/>
            </a:endParaRPr>
          </a:p>
        </p:txBody>
      </p:sp>
      <p:sp>
        <p:nvSpPr>
          <p:cNvPr id="94" name="Google Shape;94;p17"/>
          <p:cNvSpPr txBox="1"/>
          <p:nvPr>
            <p:ph idx="1" type="body"/>
          </p:nvPr>
        </p:nvSpPr>
        <p:spPr>
          <a:xfrm>
            <a:off x="311700" y="784350"/>
            <a:ext cx="8520600" cy="4154100"/>
          </a:xfrm>
          <a:prstGeom prst="rect">
            <a:avLst/>
          </a:prstGeom>
        </p:spPr>
        <p:txBody>
          <a:bodyPr anchorCtr="0" anchor="t" bIns="91425" lIns="91425" spcFirstLastPara="1" rIns="91425" wrap="square" tIns="91425">
            <a:normAutofit fontScale="85000" lnSpcReduction="20000"/>
          </a:bodyPr>
          <a:lstStyle/>
          <a:p>
            <a:pPr indent="0" lvl="0" marL="0" rtl="0" algn="l">
              <a:spcBef>
                <a:spcPts val="1200"/>
              </a:spcBef>
              <a:spcAft>
                <a:spcPts val="0"/>
              </a:spcAft>
              <a:buNone/>
            </a:pPr>
            <a:r>
              <a:t/>
            </a:r>
            <a:endParaRPr sz="2246">
              <a:solidFill>
                <a:srgbClr val="2554A3"/>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¿Incide la demográfica en la elección de los animes?</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 ¿Suele un género realmente mirar el anime demográficamente denominado como tal? </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¿Pasa similar 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ésto con la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demográfica de</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edades?</a:t>
            </a:r>
            <a:endParaRPr sz="2500"/>
          </a:p>
          <a:p>
            <a:pPr indent="0" lvl="0" marL="0" rtl="0" algn="l">
              <a:spcBef>
                <a:spcPts val="1200"/>
              </a:spcBef>
              <a:spcAft>
                <a:spcPts val="1200"/>
              </a:spcAft>
              <a:buNone/>
            </a:pPr>
            <a:r>
              <a:t/>
            </a:r>
            <a:endParaRPr/>
          </a:p>
        </p:txBody>
      </p:sp>
      <p:pic>
        <p:nvPicPr>
          <p:cNvPr descr="Gender differences in anime preferences : r/anime" id="95" name="Google Shape;95;p17"/>
          <p:cNvPicPr preferRelativeResize="0"/>
          <p:nvPr/>
        </p:nvPicPr>
        <p:blipFill>
          <a:blip r:embed="rId3">
            <a:alphaModFix/>
          </a:blip>
          <a:stretch>
            <a:fillRect/>
          </a:stretch>
        </p:blipFill>
        <p:spPr>
          <a:xfrm>
            <a:off x="3238500" y="2981325"/>
            <a:ext cx="5905499" cy="2162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8"/>
          <p:cNvPicPr preferRelativeResize="0"/>
          <p:nvPr/>
        </p:nvPicPr>
        <p:blipFill>
          <a:blip r:embed="rId3">
            <a:alphaModFix/>
          </a:blip>
          <a:stretch>
            <a:fillRect/>
          </a:stretch>
        </p:blipFill>
        <p:spPr>
          <a:xfrm>
            <a:off x="0" y="1515300"/>
            <a:ext cx="9144001" cy="3628195"/>
          </a:xfrm>
          <a:prstGeom prst="rect">
            <a:avLst/>
          </a:prstGeom>
          <a:noFill/>
          <a:ln>
            <a:noFill/>
          </a:ln>
        </p:spPr>
      </p:pic>
      <p:sp>
        <p:nvSpPr>
          <p:cNvPr id="101" name="Google Shape;101;p18"/>
          <p:cNvSpPr txBox="1"/>
          <p:nvPr>
            <p:ph type="title"/>
          </p:nvPr>
        </p:nvSpPr>
        <p:spPr>
          <a:xfrm>
            <a:off x="3756450" y="62275"/>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02" name="Google Shape;102;p18"/>
          <p:cNvPicPr preferRelativeResize="0"/>
          <p:nvPr/>
        </p:nvPicPr>
        <p:blipFill rotWithShape="1">
          <a:blip r:embed="rId4">
            <a:alphaModFix/>
          </a:blip>
          <a:srcRect b="41689" l="0" r="0" t="41727"/>
          <a:stretch/>
        </p:blipFill>
        <p:spPr>
          <a:xfrm>
            <a:off x="3928784" y="646200"/>
            <a:ext cx="1286451" cy="213299"/>
          </a:xfrm>
          <a:prstGeom prst="rect">
            <a:avLst/>
          </a:prstGeom>
          <a:noFill/>
          <a:ln>
            <a:noFill/>
          </a:ln>
        </p:spPr>
      </p:pic>
      <p:pic>
        <p:nvPicPr>
          <p:cNvPr id="103" name="Google Shape;103;p18"/>
          <p:cNvPicPr preferRelativeResize="0"/>
          <p:nvPr/>
        </p:nvPicPr>
        <p:blipFill>
          <a:blip r:embed="rId5">
            <a:alphaModFix/>
          </a:blip>
          <a:stretch>
            <a:fillRect/>
          </a:stretch>
        </p:blipFill>
        <p:spPr>
          <a:xfrm>
            <a:off x="7347675" y="692875"/>
            <a:ext cx="914875" cy="1372300"/>
          </a:xfrm>
          <a:prstGeom prst="rect">
            <a:avLst/>
          </a:prstGeom>
          <a:noFill/>
          <a:ln>
            <a:noFill/>
          </a:ln>
        </p:spPr>
      </p:pic>
      <p:sp>
        <p:nvSpPr>
          <p:cNvPr id="104" name="Google Shape;104;p18"/>
          <p:cNvSpPr txBox="1"/>
          <p:nvPr>
            <p:ph type="title"/>
          </p:nvPr>
        </p:nvSpPr>
        <p:spPr>
          <a:xfrm>
            <a:off x="156250" y="859500"/>
            <a:ext cx="20013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Más episodios</a:t>
            </a:r>
            <a:endParaRPr sz="2120">
              <a:solidFill>
                <a:srgbClr val="2554A3"/>
              </a:solidFill>
              <a:latin typeface="Raleway SemiBold"/>
              <a:ea typeface="Raleway SemiBold"/>
              <a:cs typeface="Raleway SemiBold"/>
              <a:sym typeface="Raleway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9"/>
          <p:cNvPicPr preferRelativeResize="0"/>
          <p:nvPr/>
        </p:nvPicPr>
        <p:blipFill rotWithShape="1">
          <a:blip r:embed="rId3">
            <a:alphaModFix/>
          </a:blip>
          <a:srcRect b="1117" l="0" r="0" t="0"/>
          <a:stretch/>
        </p:blipFill>
        <p:spPr>
          <a:xfrm>
            <a:off x="3400425" y="1281050"/>
            <a:ext cx="2803300" cy="3862450"/>
          </a:xfrm>
          <a:prstGeom prst="rect">
            <a:avLst/>
          </a:prstGeom>
          <a:noFill/>
          <a:ln>
            <a:noFill/>
          </a:ln>
        </p:spPr>
      </p:pic>
      <p:sp>
        <p:nvSpPr>
          <p:cNvPr id="110" name="Google Shape;110;p19"/>
          <p:cNvSpPr txBox="1"/>
          <p:nvPr>
            <p:ph type="title"/>
          </p:nvPr>
        </p:nvSpPr>
        <p:spPr>
          <a:xfrm>
            <a:off x="7410875" y="74650"/>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11" name="Google Shape;111;p19"/>
          <p:cNvPicPr preferRelativeResize="0"/>
          <p:nvPr/>
        </p:nvPicPr>
        <p:blipFill rotWithShape="1">
          <a:blip r:embed="rId4">
            <a:alphaModFix/>
          </a:blip>
          <a:srcRect b="41689" l="0" r="0" t="41727"/>
          <a:stretch/>
        </p:blipFill>
        <p:spPr>
          <a:xfrm>
            <a:off x="7583197" y="611900"/>
            <a:ext cx="1286451" cy="213299"/>
          </a:xfrm>
          <a:prstGeom prst="rect">
            <a:avLst/>
          </a:prstGeom>
          <a:noFill/>
          <a:ln>
            <a:noFill/>
          </a:ln>
        </p:spPr>
      </p:pic>
      <p:sp>
        <p:nvSpPr>
          <p:cNvPr id="112" name="Google Shape;112;p19"/>
          <p:cNvSpPr txBox="1"/>
          <p:nvPr>
            <p:ph type="title"/>
          </p:nvPr>
        </p:nvSpPr>
        <p:spPr>
          <a:xfrm>
            <a:off x="5185700" y="666200"/>
            <a:ext cx="22812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Mejor puntuados</a:t>
            </a:r>
            <a:endParaRPr sz="2120">
              <a:solidFill>
                <a:srgbClr val="2554A3"/>
              </a:solidFill>
              <a:latin typeface="Raleway SemiBold"/>
              <a:ea typeface="Raleway SemiBold"/>
              <a:cs typeface="Raleway SemiBold"/>
              <a:sym typeface="Raleway SemiBold"/>
            </a:endParaRPr>
          </a:p>
        </p:txBody>
      </p:sp>
      <p:pic>
        <p:nvPicPr>
          <p:cNvPr id="113" name="Google Shape;113;p19"/>
          <p:cNvPicPr preferRelativeResize="0"/>
          <p:nvPr/>
        </p:nvPicPr>
        <p:blipFill rotWithShape="1">
          <a:blip r:embed="rId5">
            <a:alphaModFix/>
          </a:blip>
          <a:srcRect b="0" l="0" r="0" t="0"/>
          <a:stretch/>
        </p:blipFill>
        <p:spPr>
          <a:xfrm>
            <a:off x="0" y="0"/>
            <a:ext cx="3265126" cy="5143359"/>
          </a:xfrm>
          <a:prstGeom prst="rect">
            <a:avLst/>
          </a:prstGeom>
          <a:noFill/>
          <a:ln>
            <a:noFill/>
          </a:ln>
        </p:spPr>
      </p:pic>
      <p:pic>
        <p:nvPicPr>
          <p:cNvPr id="114" name="Google Shape;114;p19"/>
          <p:cNvPicPr preferRelativeResize="0"/>
          <p:nvPr/>
        </p:nvPicPr>
        <p:blipFill>
          <a:blip r:embed="rId6">
            <a:alphaModFix/>
          </a:blip>
          <a:stretch>
            <a:fillRect/>
          </a:stretch>
        </p:blipFill>
        <p:spPr>
          <a:xfrm>
            <a:off x="6746875" y="2531925"/>
            <a:ext cx="2397124" cy="2611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4572000" y="99625"/>
            <a:ext cx="3544800" cy="63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Cuestión de género</a:t>
            </a:r>
            <a:endParaRPr b="1">
              <a:solidFill>
                <a:srgbClr val="2554A3"/>
              </a:solidFill>
              <a:latin typeface="Raleway"/>
              <a:ea typeface="Raleway"/>
              <a:cs typeface="Raleway"/>
              <a:sym typeface="Raleway"/>
            </a:endParaRPr>
          </a:p>
        </p:txBody>
      </p:sp>
      <p:pic>
        <p:nvPicPr>
          <p:cNvPr id="120" name="Google Shape;120;p20"/>
          <p:cNvPicPr preferRelativeResize="0"/>
          <p:nvPr/>
        </p:nvPicPr>
        <p:blipFill>
          <a:blip r:embed="rId3">
            <a:alphaModFix/>
          </a:blip>
          <a:stretch>
            <a:fillRect/>
          </a:stretch>
        </p:blipFill>
        <p:spPr>
          <a:xfrm>
            <a:off x="3224625" y="1651325"/>
            <a:ext cx="5919375" cy="3492175"/>
          </a:xfrm>
          <a:prstGeom prst="rect">
            <a:avLst/>
          </a:prstGeom>
          <a:noFill/>
          <a:ln>
            <a:noFill/>
          </a:ln>
        </p:spPr>
      </p:pic>
      <p:pic>
        <p:nvPicPr>
          <p:cNvPr id="121" name="Google Shape;121;p20"/>
          <p:cNvPicPr preferRelativeResize="0"/>
          <p:nvPr/>
        </p:nvPicPr>
        <p:blipFill>
          <a:blip r:embed="rId4">
            <a:alphaModFix/>
          </a:blip>
          <a:stretch>
            <a:fillRect/>
          </a:stretch>
        </p:blipFill>
        <p:spPr>
          <a:xfrm>
            <a:off x="74675" y="206025"/>
            <a:ext cx="3224625" cy="2168550"/>
          </a:xfrm>
          <a:prstGeom prst="rect">
            <a:avLst/>
          </a:prstGeom>
          <a:noFill/>
          <a:ln>
            <a:noFill/>
          </a:ln>
        </p:spPr>
      </p:pic>
      <p:pic>
        <p:nvPicPr>
          <p:cNvPr id="122" name="Google Shape;122;p20"/>
          <p:cNvPicPr preferRelativeResize="0"/>
          <p:nvPr/>
        </p:nvPicPr>
        <p:blipFill rotWithShape="1">
          <a:blip r:embed="rId5">
            <a:alphaModFix/>
          </a:blip>
          <a:srcRect b="49942" l="0" r="0" t="0"/>
          <a:stretch/>
        </p:blipFill>
        <p:spPr>
          <a:xfrm>
            <a:off x="0" y="3013000"/>
            <a:ext cx="3174924" cy="2130501"/>
          </a:xfrm>
          <a:prstGeom prst="rect">
            <a:avLst/>
          </a:prstGeom>
          <a:noFill/>
          <a:ln>
            <a:noFill/>
          </a:ln>
        </p:spPr>
      </p:pic>
      <p:pic>
        <p:nvPicPr>
          <p:cNvPr id="123" name="Google Shape;123;p20"/>
          <p:cNvPicPr preferRelativeResize="0"/>
          <p:nvPr/>
        </p:nvPicPr>
        <p:blipFill rotWithShape="1">
          <a:blip r:embed="rId6">
            <a:alphaModFix/>
          </a:blip>
          <a:srcRect b="41689" l="0" r="0" t="41727"/>
          <a:stretch/>
        </p:blipFill>
        <p:spPr>
          <a:xfrm>
            <a:off x="5922584" y="739525"/>
            <a:ext cx="1286451" cy="213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1"/>
          <p:cNvPicPr preferRelativeResize="0"/>
          <p:nvPr/>
        </p:nvPicPr>
        <p:blipFill>
          <a:blip r:embed="rId3">
            <a:alphaModFix/>
          </a:blip>
          <a:stretch>
            <a:fillRect/>
          </a:stretch>
        </p:blipFill>
        <p:spPr>
          <a:xfrm>
            <a:off x="361500" y="730200"/>
            <a:ext cx="3161833" cy="2705125"/>
          </a:xfrm>
          <a:prstGeom prst="rect">
            <a:avLst/>
          </a:prstGeom>
          <a:noFill/>
          <a:ln>
            <a:noFill/>
          </a:ln>
        </p:spPr>
      </p:pic>
      <p:sp>
        <p:nvSpPr>
          <p:cNvPr id="129" name="Google Shape;129;p21"/>
          <p:cNvSpPr txBox="1"/>
          <p:nvPr>
            <p:ph type="title"/>
          </p:nvPr>
        </p:nvSpPr>
        <p:spPr>
          <a:xfrm>
            <a:off x="1787700" y="90300"/>
            <a:ext cx="5568600" cy="639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Demográfica de Géneros y Edades</a:t>
            </a:r>
            <a:endParaRPr b="1">
              <a:solidFill>
                <a:srgbClr val="2554A3"/>
              </a:solidFill>
              <a:latin typeface="Raleway"/>
              <a:ea typeface="Raleway"/>
              <a:cs typeface="Raleway"/>
              <a:sym typeface="Raleway"/>
            </a:endParaRPr>
          </a:p>
        </p:txBody>
      </p:sp>
      <p:pic>
        <p:nvPicPr>
          <p:cNvPr id="130" name="Google Shape;130;p21"/>
          <p:cNvPicPr preferRelativeResize="0"/>
          <p:nvPr/>
        </p:nvPicPr>
        <p:blipFill>
          <a:blip r:embed="rId4">
            <a:alphaModFix/>
          </a:blip>
          <a:stretch>
            <a:fillRect/>
          </a:stretch>
        </p:blipFill>
        <p:spPr>
          <a:xfrm>
            <a:off x="3523325" y="2330942"/>
            <a:ext cx="5620674" cy="2812558"/>
          </a:xfrm>
          <a:prstGeom prst="rect">
            <a:avLst/>
          </a:prstGeom>
          <a:noFill/>
          <a:ln>
            <a:noFill/>
          </a:ln>
        </p:spPr>
      </p:pic>
      <p:pic>
        <p:nvPicPr>
          <p:cNvPr id="131" name="Google Shape;131;p21"/>
          <p:cNvPicPr preferRelativeResize="0"/>
          <p:nvPr/>
        </p:nvPicPr>
        <p:blipFill rotWithShape="1">
          <a:blip r:embed="rId5">
            <a:alphaModFix/>
          </a:blip>
          <a:srcRect b="0" l="14709" r="15408" t="0"/>
          <a:stretch/>
        </p:blipFill>
        <p:spPr>
          <a:xfrm>
            <a:off x="0" y="3157350"/>
            <a:ext cx="1387851" cy="1986151"/>
          </a:xfrm>
          <a:prstGeom prst="rect">
            <a:avLst/>
          </a:prstGeom>
          <a:noFill/>
          <a:ln>
            <a:noFill/>
          </a:ln>
        </p:spPr>
      </p:pic>
      <p:pic>
        <p:nvPicPr>
          <p:cNvPr id="132" name="Google Shape;132;p21"/>
          <p:cNvPicPr preferRelativeResize="0"/>
          <p:nvPr/>
        </p:nvPicPr>
        <p:blipFill>
          <a:blip r:embed="rId6">
            <a:alphaModFix/>
          </a:blip>
          <a:stretch>
            <a:fillRect/>
          </a:stretch>
        </p:blipFill>
        <p:spPr>
          <a:xfrm>
            <a:off x="7559627" y="0"/>
            <a:ext cx="1584375" cy="4165526"/>
          </a:xfrm>
          <a:prstGeom prst="rect">
            <a:avLst/>
          </a:prstGeom>
          <a:noFill/>
          <a:ln>
            <a:noFill/>
          </a:ln>
        </p:spPr>
      </p:pic>
      <p:pic>
        <p:nvPicPr>
          <p:cNvPr id="133" name="Google Shape;133;p21"/>
          <p:cNvPicPr preferRelativeResize="0"/>
          <p:nvPr/>
        </p:nvPicPr>
        <p:blipFill rotWithShape="1">
          <a:blip r:embed="rId7">
            <a:alphaModFix/>
          </a:blip>
          <a:srcRect b="41689" l="0" r="0" t="41727"/>
          <a:stretch/>
        </p:blipFill>
        <p:spPr>
          <a:xfrm>
            <a:off x="3928784" y="636850"/>
            <a:ext cx="1286451" cy="2132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